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81AA1-942C-4D51-9103-6D7F996ED5A7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21117-71E2-42FF-A373-4F1C6DA9247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37800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21117-71E2-42FF-A373-4F1C6DA9247A}" type="slidenum">
              <a:rPr lang="vi-VN" smtClean="0"/>
              <a:t>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1847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21117-71E2-42FF-A373-4F1C6DA9247A}" type="slidenum">
              <a:rPr lang="vi-VN" smtClean="0"/>
              <a:t>15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1847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21117-71E2-42FF-A373-4F1C6DA9247A}" type="slidenum">
              <a:rPr lang="vi-VN" smtClean="0"/>
              <a:t>16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1847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21117-71E2-42FF-A373-4F1C6DA9247A}" type="slidenum">
              <a:rPr lang="vi-VN" smtClean="0"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1847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21117-71E2-42FF-A373-4F1C6DA9247A}" type="slidenum">
              <a:rPr lang="vi-VN" smtClean="0"/>
              <a:t>18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1847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21117-71E2-42FF-A373-4F1C6DA9247A}" type="slidenum">
              <a:rPr lang="vi-VN" smtClean="0"/>
              <a:t>20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18474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21117-71E2-42FF-A373-4F1C6DA9247A}" type="slidenum">
              <a:rPr lang="vi-VN" smtClean="0"/>
              <a:t>21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1847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vi-VN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2161802-74FA-4133-999A-F0F002B50196}" type="datetimeFigureOut">
              <a:rPr lang="vi-VN" smtClean="0"/>
              <a:t>16/11/2015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vi-VN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F385A38-0CD3-405E-BA62-5181393CA03E}" type="slidenum">
              <a:rPr lang="vi-VN" smtClean="0"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1"/>
          <p:cNvSpPr txBox="1">
            <a:spLocks noChangeArrowheads="1"/>
          </p:cNvSpPr>
          <p:nvPr/>
        </p:nvSpPr>
        <p:spPr bwMode="auto">
          <a:xfrm>
            <a:off x="1580606" y="126637"/>
            <a:ext cx="70866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2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KỸ THUẬT LÝ TỰ TRỌNG</a:t>
            </a:r>
          </a:p>
          <a:p>
            <a:pPr algn="ctr"/>
            <a:r>
              <a:rPr lang="en-US" sz="2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KHOA CÔNG NGHỆ CƠ KHÍ</a:t>
            </a:r>
          </a:p>
        </p:txBody>
      </p:sp>
      <p:pic>
        <p:nvPicPr>
          <p:cNvPr id="5" name="Picture 4" descr="E: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" y="0"/>
            <a:ext cx="1468438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0594" y="1752600"/>
            <a:ext cx="7906612" cy="76200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MÔN: AN TOÀN VÀ MÔI TRƯỜNG CÔNG NGHIỆP</a:t>
            </a:r>
            <a:b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i="1" smtClean="0">
                <a:solidFill>
                  <a:srgbClr val="002060"/>
                </a:solidFill>
              </a:rPr>
              <a:t/>
            </a:r>
            <a:br>
              <a:rPr lang="en-US" b="1" i="1" smtClean="0">
                <a:solidFill>
                  <a:srgbClr val="002060"/>
                </a:solidFill>
              </a:rPr>
            </a:br>
            <a:endParaRPr lang="en-US" b="1" i="1" smtClean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3505200"/>
            <a:ext cx="7239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 5.</a:t>
            </a:r>
            <a:r>
              <a:rPr lang="en-US" sz="360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NHỮNG KHÁI NIỆM </a:t>
            </a:r>
          </a:p>
          <a:p>
            <a:pPr algn="ctr"/>
            <a:r>
              <a:rPr lang="en-US" sz="34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CƠ BẢN VỀ AN TOÀN</a:t>
            </a:r>
            <a:endParaRPr lang="vi-VN" sz="3400" b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17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6800" y="1066800"/>
            <a:ext cx="6858000" cy="3375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000"/>
              </a:spcBef>
              <a:spcAft>
                <a:spcPts val="1000"/>
              </a:spcAft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 tiêu: </a:t>
            </a:r>
          </a:p>
          <a:p>
            <a:pPr algn="just">
              <a:spcBef>
                <a:spcPts val="1000"/>
              </a:spcBef>
              <a:spcAft>
                <a:spcPts val="1000"/>
              </a:spcAft>
            </a:pP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	Phân tích được các yếu tố nguy hiểm gây chấn thương</a:t>
            </a:r>
          </a:p>
          <a:p>
            <a:pPr algn="just">
              <a:spcBef>
                <a:spcPts val="1000"/>
              </a:spcBef>
              <a:spcAft>
                <a:spcPts val="1000"/>
              </a:spcAft>
            </a:pP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êu được tác dụng của 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phương tiện an toàn chủ yếu</a:t>
            </a:r>
            <a:endParaRPr lang="vi-VN" sz="36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32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28600" y="1395548"/>
            <a:ext cx="2838994" cy="310025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VẤN ĐỀ CHUNG VỀ AN TOÀN</a:t>
            </a:r>
            <a:endParaRPr lang="vi-VN" sz="3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29200" y="381000"/>
            <a:ext cx="3352800" cy="1524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Các yếu tố nguy hiểm gây chấn thương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29200" y="2209800"/>
            <a:ext cx="3352800" cy="22859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Biện pháp ngăn ngừa tai nạn dự phòng tính đến yếu tố con người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24994" y="4876800"/>
            <a:ext cx="3104606" cy="1524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 phương tiện an toàn cơ bản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>
            <a:stCxn id="2" idx="6"/>
            <a:endCxn id="6" idx="1"/>
          </p:cNvCxnSpPr>
          <p:nvPr/>
        </p:nvCxnSpPr>
        <p:spPr>
          <a:xfrm flipV="1">
            <a:off x="3067594" y="1143000"/>
            <a:ext cx="1961606" cy="180267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" idx="6"/>
            <a:endCxn id="11" idx="1"/>
          </p:cNvCxnSpPr>
          <p:nvPr/>
        </p:nvCxnSpPr>
        <p:spPr>
          <a:xfrm>
            <a:off x="3067594" y="2945674"/>
            <a:ext cx="1961606" cy="40712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2" idx="6"/>
            <a:endCxn id="12" idx="1"/>
          </p:cNvCxnSpPr>
          <p:nvPr/>
        </p:nvCxnSpPr>
        <p:spPr>
          <a:xfrm>
            <a:off x="3067594" y="2945674"/>
            <a:ext cx="2057400" cy="269312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73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1920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5.1.1. Những yếu tố nguy hiểm trong sản xuất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95477" y="0"/>
            <a:ext cx="6781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.1. CÁC YẾU TỐ NGUY HIỂM GÂY CHẤN THƯƠNG</a:t>
            </a:r>
            <a:endParaRPr lang="vi-VN" sz="34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5354" y="1836632"/>
            <a:ext cx="5791200" cy="762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Các bộ phận và cơ cấu sản xuất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i1364.photobucket.com/albums/r728/tranhoangtuyetmo/Mobile%20Uploads/IMG_20141218_223125_zpsintzdmw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219993"/>
            <a:ext cx="3857897" cy="289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vatgia.com/pictures_fullsize/egr13216742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434" y="2814091"/>
            <a:ext cx="3810000" cy="370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0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3048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5.1.1. Những yếu tố nguy hiểm trong sản xuất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08343" y="762000"/>
            <a:ext cx="5791200" cy="9849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Các mảnh dụng cụ, vật liệu </a:t>
            </a:r>
          </a:p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gia công bắn ra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1" y="1984840"/>
            <a:ext cx="3237718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837" y="1984840"/>
            <a:ext cx="333375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419600"/>
            <a:ext cx="3217889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943" y="4343400"/>
            <a:ext cx="347325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363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5.1.1. Những yếu tố nguy hiểm trong sản xuất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70944" y="1124493"/>
            <a:ext cx="3689543" cy="66838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Điện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6" r="12800"/>
          <a:stretch/>
        </p:blipFill>
        <p:spPr bwMode="auto">
          <a:xfrm>
            <a:off x="152400" y="2425337"/>
            <a:ext cx="3352800" cy="355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714" y="2497182"/>
            <a:ext cx="5116286" cy="376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91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5.1.1. Những yếu tố nguy hiểm trong sản xuất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70944" y="990600"/>
            <a:ext cx="3689543" cy="66838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Nhiệt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51" y="2209800"/>
            <a:ext cx="4019550" cy="3634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20"/>
          <a:stretch/>
        </p:blipFill>
        <p:spPr bwMode="auto">
          <a:xfrm>
            <a:off x="4598125" y="2209800"/>
            <a:ext cx="4086627" cy="3634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044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5.1.1. Những yếu tố nguy hiểm trong sản xuất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70944" y="990600"/>
            <a:ext cx="4270494" cy="66838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Chất độc công nghiệp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http://ruthamcautphcm.info/uploads/images/o-nhiem-nuoc-thai-cong-nghie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44" y="1752600"/>
            <a:ext cx="33337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44" y="4386942"/>
            <a:ext cx="3333750" cy="2218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335" y="2585902"/>
            <a:ext cx="5122654" cy="3210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503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5.1.2. Phân loại các nguyên nhân gây chấn thương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0" y="1295400"/>
            <a:ext cx="6096000" cy="762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Nhóm các nguyên nhân kỹ thuật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37063" y="2743200"/>
            <a:ext cx="6096000" cy="1066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Nhóm các nguyên nhân về </a:t>
            </a:r>
          </a:p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tổ chức – kỹ thuật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0" y="4648200"/>
            <a:ext cx="6096000" cy="990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Nhóm các nguyên nhân về </a:t>
            </a:r>
          </a:p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vệ sinh công nghiệp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99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5.1.2. Phân loại các nguyên nhân gây chấn thương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2438400"/>
            <a:ext cx="2286000" cy="2133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Nhóm các nguyên nhân kỹ thuật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60966" y="737175"/>
            <a:ext cx="3844834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Độ bền của chi tiết máy</a:t>
            </a:r>
            <a:endParaRPr lang="vi-VN" sz="2800" b="1" i="1">
              <a:solidFill>
                <a:schemeClr val="tx1"/>
              </a:solidFill>
            </a:endParaRPr>
          </a:p>
        </p:txBody>
      </p:sp>
      <p:cxnSp>
        <p:nvCxnSpPr>
          <p:cNvPr id="10" name="Straight Arrow Connector 9"/>
          <p:cNvCxnSpPr>
            <a:stCxn id="6" idx="3"/>
            <a:endCxn id="9" idx="1"/>
          </p:cNvCxnSpPr>
          <p:nvPr/>
        </p:nvCxnSpPr>
        <p:spPr>
          <a:xfrm flipV="1">
            <a:off x="2514600" y="1156275"/>
            <a:ext cx="1946366" cy="2348925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521926" y="1851494"/>
            <a:ext cx="3810000" cy="9584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Thiếu thiết bị che chắn an toàn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21926" y="3124200"/>
            <a:ext cx="3810000" cy="1447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Thiếu hệ thống phát tín hiệu an toàn, các cơ cấu phòng ngừa quá tải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21926" y="4876800"/>
            <a:ext cx="3810000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Quy tắc kỹ thuật an toàn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52406" y="6019800"/>
            <a:ext cx="3810000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Thiếu cơ khí hóa, tự động hóa</a:t>
            </a:r>
            <a:endParaRPr lang="vi-VN" sz="2800" b="1" i="1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>
            <a:stCxn id="6" idx="3"/>
            <a:endCxn id="11" idx="1"/>
          </p:cNvCxnSpPr>
          <p:nvPr/>
        </p:nvCxnSpPr>
        <p:spPr>
          <a:xfrm flipV="1">
            <a:off x="2514600" y="2330737"/>
            <a:ext cx="2007326" cy="1174463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3"/>
            <a:endCxn id="12" idx="1"/>
          </p:cNvCxnSpPr>
          <p:nvPr/>
        </p:nvCxnSpPr>
        <p:spPr>
          <a:xfrm>
            <a:off x="2514600" y="3505200"/>
            <a:ext cx="2007326" cy="3429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3"/>
            <a:endCxn id="13" idx="1"/>
          </p:cNvCxnSpPr>
          <p:nvPr/>
        </p:nvCxnSpPr>
        <p:spPr>
          <a:xfrm>
            <a:off x="2514600" y="3505200"/>
            <a:ext cx="2007326" cy="17907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6" idx="3"/>
            <a:endCxn id="14" idx="1"/>
          </p:cNvCxnSpPr>
          <p:nvPr/>
        </p:nvCxnSpPr>
        <p:spPr>
          <a:xfrm>
            <a:off x="2514600" y="3505200"/>
            <a:ext cx="2037806" cy="29337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528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5.1.2. Phân loại các nguyên nhân gây chấn thương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2330737"/>
            <a:ext cx="2514600" cy="22412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Nhóm các nguyên nhân tổ chức – kỹ thuật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60966" y="737175"/>
            <a:ext cx="3844834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Tổ chức chỗ làm việc </a:t>
            </a:r>
            <a:endParaRPr lang="vi-VN" sz="2800" b="1" i="1">
              <a:solidFill>
                <a:schemeClr val="tx1"/>
              </a:solidFill>
            </a:endParaRPr>
          </a:p>
        </p:txBody>
      </p:sp>
      <p:cxnSp>
        <p:nvCxnSpPr>
          <p:cNvPr id="10" name="Straight Arrow Connector 9"/>
          <p:cNvCxnSpPr>
            <a:stCxn id="6" idx="3"/>
            <a:endCxn id="9" idx="1"/>
          </p:cNvCxnSpPr>
          <p:nvPr/>
        </p:nvCxnSpPr>
        <p:spPr>
          <a:xfrm flipV="1">
            <a:off x="2514600" y="1156275"/>
            <a:ext cx="1946366" cy="2295094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521926" y="1851494"/>
            <a:ext cx="3810000" cy="9584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Bố trí máy, trang bị sai nguyên tắc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21926" y="3124200"/>
            <a:ext cx="3810000" cy="1447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Bảo quản thành phẩm và bán thành phẩm không đúng nguyên tắc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21926" y="4876800"/>
            <a:ext cx="3810000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Thiếu dụng cụ lao động phù hợp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52406" y="6019800"/>
            <a:ext cx="3810000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Tổ chức huấn luyện, giáo dục BHLĐ </a:t>
            </a:r>
            <a:endParaRPr lang="vi-VN" sz="2800" b="1" i="1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>
            <a:stCxn id="6" idx="3"/>
            <a:endCxn id="11" idx="1"/>
          </p:cNvCxnSpPr>
          <p:nvPr/>
        </p:nvCxnSpPr>
        <p:spPr>
          <a:xfrm flipV="1">
            <a:off x="2514600" y="2330737"/>
            <a:ext cx="2007326" cy="1120632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3"/>
            <a:endCxn id="12" idx="1"/>
          </p:cNvCxnSpPr>
          <p:nvPr/>
        </p:nvCxnSpPr>
        <p:spPr>
          <a:xfrm>
            <a:off x="2514600" y="3451369"/>
            <a:ext cx="2007326" cy="396731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3"/>
            <a:endCxn id="13" idx="1"/>
          </p:cNvCxnSpPr>
          <p:nvPr/>
        </p:nvCxnSpPr>
        <p:spPr>
          <a:xfrm>
            <a:off x="2514600" y="3451369"/>
            <a:ext cx="2007326" cy="1844531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6" idx="3"/>
            <a:endCxn id="14" idx="1"/>
          </p:cNvCxnSpPr>
          <p:nvPr/>
        </p:nvCxnSpPr>
        <p:spPr>
          <a:xfrm>
            <a:off x="2514600" y="3451369"/>
            <a:ext cx="2037806" cy="2987531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08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5.1.2. Phân loại các nguyên nhân gây chấn thương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2330737"/>
            <a:ext cx="2514600" cy="22412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Nhóm các nguyên nhân về vệ sinh công nghiệp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60966" y="737175"/>
            <a:ext cx="3844834" cy="4820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Bố trí nhà xưởng</a:t>
            </a:r>
            <a:endParaRPr lang="vi-VN" sz="2800" b="1" i="1">
              <a:solidFill>
                <a:schemeClr val="tx1"/>
              </a:solidFill>
            </a:endParaRPr>
          </a:p>
        </p:txBody>
      </p:sp>
      <p:cxnSp>
        <p:nvCxnSpPr>
          <p:cNvPr id="10" name="Straight Arrow Connector 9"/>
          <p:cNvCxnSpPr>
            <a:stCxn id="6" idx="3"/>
            <a:endCxn id="9" idx="1"/>
          </p:cNvCxnSpPr>
          <p:nvPr/>
        </p:nvCxnSpPr>
        <p:spPr>
          <a:xfrm flipV="1">
            <a:off x="2514600" y="978188"/>
            <a:ext cx="1946366" cy="2473181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495800" y="1371600"/>
            <a:ext cx="3810000" cy="134890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Thiếu hệ thống thông gió, hệ thống bụi, khử độc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95800" y="2857009"/>
            <a:ext cx="3810000" cy="6096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Vi khí hậu xấu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60966" y="3676106"/>
            <a:ext cx="3810000" cy="5148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Thiếu chiếu sáng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52406" y="6019800"/>
            <a:ext cx="3810000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Không thực hiện các yêu cầu VS cá nhân</a:t>
            </a:r>
            <a:endParaRPr lang="vi-VN" sz="2800" b="1" i="1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>
            <a:stCxn id="6" idx="3"/>
            <a:endCxn id="11" idx="1"/>
          </p:cNvCxnSpPr>
          <p:nvPr/>
        </p:nvCxnSpPr>
        <p:spPr>
          <a:xfrm flipV="1">
            <a:off x="2514600" y="2046053"/>
            <a:ext cx="1981200" cy="140531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3"/>
            <a:endCxn id="12" idx="1"/>
          </p:cNvCxnSpPr>
          <p:nvPr/>
        </p:nvCxnSpPr>
        <p:spPr>
          <a:xfrm flipV="1">
            <a:off x="2514600" y="3161809"/>
            <a:ext cx="1981200" cy="28956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3"/>
            <a:endCxn id="13" idx="1"/>
          </p:cNvCxnSpPr>
          <p:nvPr/>
        </p:nvCxnSpPr>
        <p:spPr>
          <a:xfrm>
            <a:off x="2514600" y="3451369"/>
            <a:ext cx="1946366" cy="482184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6" idx="3"/>
            <a:endCxn id="14" idx="1"/>
          </p:cNvCxnSpPr>
          <p:nvPr/>
        </p:nvCxnSpPr>
        <p:spPr>
          <a:xfrm>
            <a:off x="2514600" y="3451369"/>
            <a:ext cx="2037806" cy="2987531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452257" y="4430240"/>
            <a:ext cx="3810000" cy="5148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Ồn, rung</a:t>
            </a:r>
            <a:endParaRPr lang="vi-VN" sz="2800" b="1" i="1">
              <a:solidFill>
                <a:schemeClr val="tx1"/>
              </a:solidFill>
            </a:endParaRPr>
          </a:p>
        </p:txBody>
      </p:sp>
      <p:cxnSp>
        <p:nvCxnSpPr>
          <p:cNvPr id="30" name="Straight Arrow Connector 29"/>
          <p:cNvCxnSpPr>
            <a:stCxn id="6" idx="3"/>
            <a:endCxn id="29" idx="1"/>
          </p:cNvCxnSpPr>
          <p:nvPr/>
        </p:nvCxnSpPr>
        <p:spPr>
          <a:xfrm>
            <a:off x="2514600" y="3451369"/>
            <a:ext cx="1937657" cy="1236318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4452257" y="5181600"/>
            <a:ext cx="3810000" cy="5148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TBị phòng hộ cá nhân</a:t>
            </a:r>
            <a:endParaRPr lang="vi-VN" sz="2800" b="1" i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5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29" grpId="0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95477" y="0"/>
            <a:ext cx="6781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5.2. </a:t>
            </a:r>
            <a:r>
              <a:rPr lang="en-US" sz="3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Biện pháp ngăn ngừa tai nạn dự phòng tính đến yếu tố con người</a:t>
            </a:r>
            <a:endParaRPr lang="vi-VN" sz="34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90776" y="1467394"/>
            <a:ext cx="6105423" cy="762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Thao tác nâng và mang vật nặng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39"/>
          <a:stretch/>
        </p:blipFill>
        <p:spPr bwMode="auto">
          <a:xfrm>
            <a:off x="228599" y="2590801"/>
            <a:ext cx="4366773" cy="321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91"/>
          <a:stretch/>
        </p:blipFill>
        <p:spPr bwMode="auto">
          <a:xfrm>
            <a:off x="4449366" y="2597332"/>
            <a:ext cx="4466034" cy="305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555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71600" y="304800"/>
            <a:ext cx="6105423" cy="1066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Không gian thực hiện thao tác vận động 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7" t="14470" r="27868" b="33647"/>
          <a:stretch/>
        </p:blipFill>
        <p:spPr bwMode="auto">
          <a:xfrm>
            <a:off x="660575" y="1524000"/>
            <a:ext cx="7527472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935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71600" y="175260"/>
            <a:ext cx="65532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Đảm bảo điều kiện lao động thị giác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" y="838200"/>
            <a:ext cx="4809344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5" y="3835125"/>
            <a:ext cx="4778864" cy="3025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57800" y="2514600"/>
            <a:ext cx="3429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smtClean="0"/>
              <a:t>Đảm bảo nhìn rõ:</a:t>
            </a:r>
          </a:p>
          <a:p>
            <a:pPr marL="285750" indent="-285750">
              <a:buFontTx/>
              <a:buChar char="-"/>
            </a:pPr>
            <a:r>
              <a:rPr lang="en-US" sz="2600" smtClean="0"/>
              <a:t>quá trình làm việc</a:t>
            </a:r>
          </a:p>
          <a:p>
            <a:pPr marL="285750" indent="-285750">
              <a:buFontTx/>
              <a:buChar char="-"/>
            </a:pPr>
            <a:r>
              <a:rPr lang="en-US" sz="2600" smtClean="0"/>
              <a:t>Phương tiện thông tin</a:t>
            </a:r>
          </a:p>
          <a:p>
            <a:pPr marL="285750" indent="-285750">
              <a:buFontTx/>
              <a:buChar char="-"/>
            </a:pPr>
            <a:r>
              <a:rPr lang="en-US" sz="2600" smtClean="0"/>
              <a:t>Ký hiệu, biểu đồ,…</a:t>
            </a:r>
            <a:endParaRPr lang="vi-VN" sz="2600"/>
          </a:p>
        </p:txBody>
      </p:sp>
    </p:spTree>
    <p:extLst>
      <p:ext uri="{BB962C8B-B14F-4D97-AF65-F5344CB8AC3E}">
        <p14:creationId xmlns:p14="http://schemas.microsoft.com/office/powerpoint/2010/main" val="310713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71600" y="381000"/>
            <a:ext cx="6553200" cy="9677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Đảm bảo điều kiện sử dụng thông tin thính giác, xúc giác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49" y="2133600"/>
            <a:ext cx="3810000" cy="3441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144486"/>
            <a:ext cx="4667250" cy="3430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95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60738" y="838200"/>
            <a:ext cx="5767251" cy="685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Đảm bảo tải trọng thể lực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2057400"/>
            <a:ext cx="459196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71"/>
          <a:stretch/>
        </p:blipFill>
        <p:spPr bwMode="auto">
          <a:xfrm>
            <a:off x="5069368" y="2118360"/>
            <a:ext cx="4048506" cy="3470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2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52600" y="495300"/>
            <a:ext cx="5767251" cy="685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Đảm bảo tâm lý phù hợp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828800"/>
            <a:ext cx="3924300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799" y="1890713"/>
            <a:ext cx="4074731" cy="270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590799" y="5257800"/>
            <a:ext cx="3810000" cy="838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</a:t>
            </a:r>
            <a:r>
              <a:rPr lang="vi-VN" sz="2800" b="1"/>
              <a:t>C</a:t>
            </a:r>
            <a:r>
              <a:rPr lang="vi-VN" sz="2800" b="1" smtClean="0"/>
              <a:t>ông việc đơn điệu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6096000"/>
            <a:ext cx="1219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mtClean="0"/>
              <a:t>VIDEO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64264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95477" y="0"/>
            <a:ext cx="6781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5.3. NHỮNG PHƯƠNG TIỆN </a:t>
            </a:r>
          </a:p>
          <a:p>
            <a:pPr algn="ctr"/>
            <a:r>
              <a:rPr lang="en-US" sz="3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 TOÀN CƠ BẢN</a:t>
            </a:r>
            <a:endParaRPr lang="vi-VN" sz="34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17417" y="1138773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THIẾT BỊ CHE CHẮN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7907" y="1742393"/>
            <a:ext cx="845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Dùng để cách ly vùng nguy hiểm và ng lao động</a:t>
            </a:r>
          </a:p>
          <a:p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667000"/>
            <a:ext cx="4495800" cy="2849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7908" y="5842337"/>
            <a:ext cx="86146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Ngăn ngừa NLĐ rơi, ngã hoặc vật rắn bắn vào người.</a:t>
            </a:r>
          </a:p>
          <a:p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26" b="11334"/>
          <a:stretch/>
        </p:blipFill>
        <p:spPr bwMode="auto">
          <a:xfrm>
            <a:off x="38620" y="2572586"/>
            <a:ext cx="3854220" cy="303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867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28554" y="552994"/>
            <a:ext cx="2819400" cy="685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Yêu cầu</a:t>
            </a:r>
            <a:endParaRPr lang="vi-VN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1600" y="2057400"/>
            <a:ext cx="6705599" cy="1066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 Ngăn ngừa được tác động xấu do bộ phận, thiết bị sản xuất gây ra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3777" y="3695700"/>
            <a:ext cx="6705599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Không gây trở ngại cho thao tác NLĐ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73777" y="4800600"/>
            <a:ext cx="6705599" cy="1066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b="1" smtClean="0"/>
              <a:t>Không ảnh hưởng năng suất LĐ, </a:t>
            </a:r>
          </a:p>
          <a:p>
            <a:pPr algn="ctr"/>
            <a:r>
              <a:rPr lang="vi-VN" sz="2800" b="1" smtClean="0"/>
              <a:t>công suất thiết bị</a:t>
            </a:r>
            <a:endParaRPr lang="vi-VN" sz="2800" b="1" i="1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2209800"/>
            <a:ext cx="762000" cy="762000"/>
          </a:xfrm>
          <a:prstGeom prst="rect">
            <a:avLst/>
          </a:prstGeom>
        </p:spPr>
        <p:style>
          <a:lnRef idx="1">
            <a:schemeClr val="accent6"/>
          </a:lnRef>
          <a:fillRef idx="1001">
            <a:schemeClr val="lt2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600" b="1" smtClean="0">
                <a:solidFill>
                  <a:srgbClr val="FF0000"/>
                </a:solidFill>
              </a:rPr>
              <a:t>1</a:t>
            </a:r>
            <a:endParaRPr lang="vi-VN" sz="3600" b="1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7051" y="3581400"/>
            <a:ext cx="762000" cy="762000"/>
          </a:xfrm>
          <a:prstGeom prst="rect">
            <a:avLst/>
          </a:prstGeom>
        </p:spPr>
        <p:style>
          <a:lnRef idx="1">
            <a:schemeClr val="accent6"/>
          </a:lnRef>
          <a:fillRef idx="1001">
            <a:schemeClr val="lt2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6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3988" y="4953000"/>
            <a:ext cx="762000" cy="762000"/>
          </a:xfrm>
          <a:prstGeom prst="rect">
            <a:avLst/>
          </a:prstGeom>
        </p:spPr>
        <p:style>
          <a:lnRef idx="1">
            <a:schemeClr val="accent6"/>
          </a:lnRef>
          <a:fillRef idx="1001">
            <a:schemeClr val="lt2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600" b="1" smtClean="0">
                <a:solidFill>
                  <a:srgbClr val="FF0000"/>
                </a:solidFill>
              </a:rPr>
              <a:t>3</a:t>
            </a:r>
            <a:endParaRPr lang="vi-VN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643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38400" y="304800"/>
            <a:ext cx="3962400" cy="685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Các TB che chắn</a:t>
            </a:r>
            <a:endParaRPr lang="vi-VN" sz="36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63" y="1257300"/>
            <a:ext cx="3803073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064" y="1257300"/>
            <a:ext cx="366110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4400" y="3618411"/>
            <a:ext cx="2489747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086" y="4038600"/>
            <a:ext cx="3906679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607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17417" y="2286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TÍN HIỆU, BÁO HIỆU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8313" y="890303"/>
            <a:ext cx="845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Dùng để cảnh báo, nhắc nhở, hướng dẫn thao tác</a:t>
            </a:r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5" t="22042" r="8841" b="4554"/>
          <a:stretch/>
        </p:blipFill>
        <p:spPr bwMode="auto">
          <a:xfrm>
            <a:off x="202667" y="1600200"/>
            <a:ext cx="4469025" cy="280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79" y="4543834"/>
            <a:ext cx="4560922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0" t="13239" r="24417" b="14739"/>
          <a:stretch/>
        </p:blipFill>
        <p:spPr bwMode="auto">
          <a:xfrm>
            <a:off x="5906047" y="1600200"/>
            <a:ext cx="2057400" cy="2904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0" t="12053" r="27752"/>
          <a:stretch/>
        </p:blipFill>
        <p:spPr bwMode="auto">
          <a:xfrm>
            <a:off x="4993278" y="4607523"/>
            <a:ext cx="2050869" cy="2110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0" t="20408" r="8628" b="13176"/>
          <a:stretch/>
        </p:blipFill>
        <p:spPr bwMode="auto">
          <a:xfrm>
            <a:off x="7063742" y="4607522"/>
            <a:ext cx="1910441" cy="2110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66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48793" y="2286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THIẾT BỊ VÀ CƠ CẤU PHÒNG NGỪA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831471"/>
            <a:ext cx="845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Dùng để ngăn ngừa tác động xấu do quá trình sản xuất gây ra: quá tải, nhiệt độ cao hoặc thấp,…</a:t>
            </a:r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09800"/>
            <a:ext cx="52832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6"/>
          <a:stretch/>
        </p:blipFill>
        <p:spPr bwMode="auto">
          <a:xfrm>
            <a:off x="5772150" y="1737359"/>
            <a:ext cx="2838450" cy="2695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882" y="4481703"/>
            <a:ext cx="2400300" cy="2376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45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48793" y="2286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KHOẢNG CÁCH VÀ KÍCH THƯỚC AN TOÀN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831471"/>
            <a:ext cx="861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Là khoảng cách tối thiểu giữa NLĐ và các loại phương tiện, thiết bị nguy hiểm.</a:t>
            </a:r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1825362"/>
            <a:ext cx="7067985" cy="472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23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1514" y="246696"/>
            <a:ext cx="8991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TỰ ĐỘNG HÓA CƠ GIỚI HÓA VÀ ĐIỀU KHIỂN TỪ XA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834" y="1339302"/>
            <a:ext cx="8610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Là biện pháp giải phóng người lao động khỏi nguy vực nguy hiểm, độc hại.</a:t>
            </a:r>
          </a:p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Hệ thống điều khiển từ xa thường dùng: Cơ khí, thủy khí, điện, điện tử và hỗn hợp.</a:t>
            </a:r>
          </a:p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Mục đích:</a:t>
            </a:r>
          </a:p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- Hạn chế NLĐ tiếp xúc với MT nguy hiểm</a:t>
            </a:r>
          </a:p>
          <a:p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- Tăng năng suất, giúp con ng khỏi lao động nặng nhọc, nguy hiểm</a:t>
            </a:r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6248400"/>
            <a:ext cx="1371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video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4874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1663" y="304800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BIỆN PHÁP BẢO VỆ CÁ NHÂN</a:t>
            </a:r>
            <a:endParaRPr lang="vi-V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7800" y="1467394"/>
            <a:ext cx="6527793" cy="15806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Kiểm nghiệm độ an toàn, độ bền của máy, thiết bị trước khi đưa vào thực hiện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47800" y="3581400"/>
            <a:ext cx="6527793" cy="15806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Kiểm nghiệm được kiểm tra định kỳ, hoặc sau kỳ sửa chữa, bảo dưỡng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8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197</TotalTime>
  <Words>749</Words>
  <Application>Microsoft Office PowerPoint</Application>
  <PresentationFormat>On-screen Show (4:3)</PresentationFormat>
  <Paragraphs>103</Paragraphs>
  <Slides>26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25</cp:revision>
  <dcterms:created xsi:type="dcterms:W3CDTF">2015-11-14T15:09:20Z</dcterms:created>
  <dcterms:modified xsi:type="dcterms:W3CDTF">2015-11-16T00:17:45Z</dcterms:modified>
</cp:coreProperties>
</file>